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66" r:id="rId2"/>
    <p:sldId id="367" r:id="rId3"/>
    <p:sldId id="257" r:id="rId4"/>
    <p:sldId id="355" r:id="rId5"/>
    <p:sldId id="352" r:id="rId6"/>
    <p:sldId id="353" r:id="rId7"/>
    <p:sldId id="354" r:id="rId8"/>
    <p:sldId id="356" r:id="rId9"/>
    <p:sldId id="357" r:id="rId10"/>
    <p:sldId id="358" r:id="rId11"/>
    <p:sldId id="359" r:id="rId12"/>
    <p:sldId id="360" r:id="rId13"/>
    <p:sldId id="35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45E68950-350D-4968-B218-9EE2F09C3976}">
          <p14:sldIdLst>
            <p14:sldId id="366"/>
            <p14:sldId id="367"/>
            <p14:sldId id="257"/>
            <p14:sldId id="355"/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A2F"/>
    <a:srgbClr val="0099CC"/>
    <a:srgbClr val="00CCFF"/>
    <a:srgbClr val="C40CBB"/>
    <a:srgbClr val="FFFFFF"/>
    <a:srgbClr val="162746"/>
    <a:srgbClr val="000066"/>
    <a:srgbClr val="2C4466"/>
    <a:srgbClr val="9FA6AA"/>
    <a:srgbClr val="BF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86599" autoAdjust="0"/>
  </p:normalViewPr>
  <p:slideViewPr>
    <p:cSldViewPr snapToGrid="0" showGuides="1">
      <p:cViewPr varScale="1">
        <p:scale>
          <a:sx n="63" d="100"/>
          <a:sy n="63" d="100"/>
        </p:scale>
        <p:origin x="62" y="211"/>
      </p:cViewPr>
      <p:guideLst>
        <p:guide orient="horz" pos="2160"/>
        <p:guide pos="38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F021E-666E-41FC-AECC-98FE3082DFC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7C41-9DEA-4C6F-8EA7-BC321A0BCA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我们今天的学习目标是：。。。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42570" y="0"/>
            <a:ext cx="1223457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42569" y="0"/>
            <a:ext cx="12234569" cy="6858000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1761307" cy="61468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>
                <a:solidFill>
                  <a:srgbClr val="0070C0"/>
                </a:solidFill>
              </a:defRPr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4"/>
          <p:cNvGrpSpPr/>
          <p:nvPr userDrawn="1"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5" name="椭圆 14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rgbClr val="F1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rgbClr val="DC214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grpSp>
        <p:nvGrpSpPr>
          <p:cNvPr id="5" name="组 8"/>
          <p:cNvGrpSpPr/>
          <p:nvPr userDrawn="1"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6" name="矩形 5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CONTENTS</a:t>
              </a:r>
              <a:endParaRPr kumimoji="1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 9"/>
          <p:cNvGrpSpPr/>
          <p:nvPr userDrawn="1"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0" name="椭圆 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rgbClr val="F1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rgbClr val="DC214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资料\图像\main_banner_3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0" y="0"/>
            <a:ext cx="12204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12"/>
          <p:cNvSpPr>
            <a:spLocks noGrp="1"/>
          </p:cNvSpPr>
          <p:nvPr>
            <p:ph sz="quarter" idx="10"/>
          </p:nvPr>
        </p:nvSpPr>
        <p:spPr>
          <a:xfrm>
            <a:off x="174031" y="863600"/>
            <a:ext cx="11844337" cy="5688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7"/>
          <p:cNvSpPr>
            <a:spLocks noGrp="1"/>
          </p:cNvSpPr>
          <p:nvPr>
            <p:ph type="dt" sz="half" idx="13"/>
          </p:nvPr>
        </p:nvSpPr>
        <p:spPr>
          <a:xfrm>
            <a:off x="179183" y="6597652"/>
            <a:ext cx="2743200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2022/3/1</a:t>
            </a:fld>
            <a:endParaRPr lang="zh-CN" altLang="en-US" dirty="0"/>
          </a:p>
        </p:txBody>
      </p:sp>
      <p:sp>
        <p:nvSpPr>
          <p:cNvPr id="8" name="页脚占位符 18"/>
          <p:cNvSpPr>
            <a:spLocks noGrp="1"/>
          </p:cNvSpPr>
          <p:nvPr>
            <p:ph type="ftr" sz="quarter" idx="14"/>
          </p:nvPr>
        </p:nvSpPr>
        <p:spPr>
          <a:xfrm>
            <a:off x="4038600" y="6597652"/>
            <a:ext cx="4114801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杭州电子科技大学 计算机学院</a:t>
            </a:r>
            <a:endParaRPr lang="zh-CN" altLang="en-US" dirty="0"/>
          </a:p>
        </p:txBody>
      </p:sp>
      <p:sp>
        <p:nvSpPr>
          <p:cNvPr id="9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9274928" y="6597652"/>
            <a:ext cx="2743200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斜纹 13"/>
          <p:cNvSpPr/>
          <p:nvPr userDrawn="1"/>
        </p:nvSpPr>
        <p:spPr>
          <a:xfrm rot="5400000">
            <a:off x="10813545" y="-30713"/>
            <a:ext cx="1360974" cy="1422400"/>
          </a:xfrm>
          <a:prstGeom prst="diagStrip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 rot="2610572">
            <a:off x="11061720" y="369174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前沿研讨课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174031" y="863600"/>
            <a:ext cx="11844337" cy="5688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3"/>
          </p:nvPr>
        </p:nvSpPr>
        <p:spPr>
          <a:xfrm>
            <a:off x="179183" y="6597652"/>
            <a:ext cx="2743200" cy="252000"/>
          </a:xfrm>
        </p:spPr>
        <p:txBody>
          <a:bodyPr/>
          <a:lstStyle/>
          <a:p>
            <a:fld id="{A026FE35-7143-4D2B-A03B-CFDD1C6677A2}" type="datetimeFigureOut">
              <a:rPr lang="zh-CN" altLang="en-US" smtClean="0"/>
              <a:t>2022/3/1</a:t>
            </a:fld>
            <a:endParaRPr lang="zh-CN" altLang="en-US" dirty="0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4"/>
          </p:nvPr>
        </p:nvSpPr>
        <p:spPr>
          <a:xfrm>
            <a:off x="4038600" y="6597652"/>
            <a:ext cx="4114801" cy="252000"/>
          </a:xfrm>
        </p:spPr>
        <p:txBody>
          <a:bodyPr/>
          <a:lstStyle/>
          <a:p>
            <a:r>
              <a:rPr lang="zh-CN" altLang="en-US"/>
              <a:t>杭州电子科技大学 计算机学院</a:t>
            </a:r>
            <a:endParaRPr lang="zh-CN" altLang="en-US" dirty="0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9274928" y="6597652"/>
            <a:ext cx="2743200" cy="252000"/>
          </a:xfrm>
        </p:spPr>
        <p:txBody>
          <a:bodyPr/>
          <a:lstStyle/>
          <a:p>
            <a:fld id="{65757480-7C6B-468B-A137-7F27608821C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695700" y="361354"/>
            <a:ext cx="8318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8126" y="895350"/>
            <a:ext cx="11776074" cy="560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54000" y="6597652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2022/3/1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597652"/>
            <a:ext cx="4114801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杭州电子科技大学 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8302" y="6597652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000" b="1" i="0" u="none" strike="noStrike" kern="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china.net/p/tensorflow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b="0" dirty="0">
                <a:solidFill>
                  <a:schemeClr val="tx1"/>
                </a:solidFill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</a:rPr>
              <a:t>，每组自行安排讲者（</a:t>
            </a:r>
            <a:r>
              <a:rPr lang="en-US" altLang="zh-CN" sz="2400" b="0" dirty="0">
                <a:solidFill>
                  <a:schemeClr val="tx1"/>
                </a:solidFill>
              </a:rPr>
              <a:t>1-5</a:t>
            </a:r>
            <a:r>
              <a:rPr lang="zh-CN" altLang="en-US" sz="2400" b="0" dirty="0">
                <a:solidFill>
                  <a:schemeClr val="tx1"/>
                </a:solidFill>
              </a:rPr>
              <a:t>人一组）</a:t>
            </a:r>
          </a:p>
          <a:p>
            <a:r>
              <a:rPr lang="en-US" altLang="zh-CN" sz="2400" b="0" dirty="0">
                <a:solidFill>
                  <a:schemeClr val="tx1"/>
                </a:solidFill>
              </a:rPr>
              <a:t>2</a:t>
            </a:r>
            <a:r>
              <a:rPr lang="zh-CN" altLang="en-US" sz="2400" b="0" dirty="0">
                <a:solidFill>
                  <a:schemeClr val="tx1"/>
                </a:solidFill>
              </a:rPr>
              <a:t>，每次科技资讯时间</a:t>
            </a:r>
            <a:r>
              <a:rPr lang="en-US" altLang="zh-CN" sz="2400" b="0" dirty="0">
                <a:solidFill>
                  <a:schemeClr val="tx1"/>
                </a:solidFill>
              </a:rPr>
              <a:t>10-15</a:t>
            </a:r>
            <a:r>
              <a:rPr lang="zh-CN" altLang="en-US" sz="2400" b="0" dirty="0">
                <a:solidFill>
                  <a:schemeClr val="tx1"/>
                </a:solidFill>
              </a:rPr>
              <a:t>分钟，少于</a:t>
            </a:r>
            <a:r>
              <a:rPr lang="en-US" altLang="zh-CN" sz="2400" b="0" dirty="0">
                <a:solidFill>
                  <a:schemeClr val="tx1"/>
                </a:solidFill>
              </a:rPr>
              <a:t>10</a:t>
            </a:r>
            <a:r>
              <a:rPr lang="zh-CN" altLang="en-US" sz="2400" b="0" dirty="0">
                <a:solidFill>
                  <a:schemeClr val="tx1"/>
                </a:solidFill>
              </a:rPr>
              <a:t>分钟按时间扣分</a:t>
            </a:r>
          </a:p>
          <a:p>
            <a:r>
              <a:rPr lang="en-US" altLang="zh-CN" sz="2400" b="0" dirty="0">
                <a:solidFill>
                  <a:schemeClr val="tx1"/>
                </a:solidFill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</a:rPr>
              <a:t>，内容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要求健康积极向上、</a:t>
            </a:r>
            <a:r>
              <a:rPr lang="zh-CN" altLang="en-US" sz="2400" b="0" dirty="0">
                <a:solidFill>
                  <a:schemeClr val="tx1"/>
                </a:solidFill>
              </a:rPr>
              <a:t>以人工智能领域相关的科技新闻、趣闻、技术等为主，内容发生的时间须是最近两周之内，已经讲过的资讯不建议重复讲</a:t>
            </a:r>
          </a:p>
          <a:p>
            <a:r>
              <a:rPr lang="en-US" altLang="zh-CN" sz="2400" b="0" dirty="0">
                <a:solidFill>
                  <a:schemeClr val="tx1"/>
                </a:solidFill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</a:rPr>
              <a:t>，如果包含视频，视频播放时长不计入资讯时间，且视频播放时长不得超过</a:t>
            </a:r>
            <a:r>
              <a:rPr lang="en-US" altLang="zh-CN" sz="2400" b="0" dirty="0">
                <a:solidFill>
                  <a:schemeClr val="tx1"/>
                </a:solidFill>
              </a:rPr>
              <a:t>5</a:t>
            </a:r>
            <a:r>
              <a:rPr lang="zh-CN" altLang="en-US" sz="2400" b="0" dirty="0">
                <a:solidFill>
                  <a:schemeClr val="tx1"/>
                </a:solidFill>
              </a:rPr>
              <a:t>分钟</a:t>
            </a:r>
          </a:p>
          <a:p>
            <a:r>
              <a:rPr lang="en-US" altLang="zh-CN" sz="2400" b="0" dirty="0">
                <a:solidFill>
                  <a:schemeClr val="tx1"/>
                </a:solidFill>
              </a:rPr>
              <a:t>5</a:t>
            </a:r>
            <a:r>
              <a:rPr lang="zh-CN" altLang="en-US" sz="2400" b="0" dirty="0">
                <a:solidFill>
                  <a:schemeClr val="tx1"/>
                </a:solidFill>
              </a:rPr>
              <a:t>，百分制计分：老师按照评分细则给出每组平均分，然后，组员根据平均分、按照组内分工情况协商确定每个同学的得分</a:t>
            </a:r>
          </a:p>
          <a:p>
            <a:r>
              <a:rPr lang="en-US" altLang="zh-CN" sz="2400" b="0" dirty="0">
                <a:solidFill>
                  <a:schemeClr val="tx1"/>
                </a:solidFill>
              </a:rPr>
              <a:t>6</a:t>
            </a:r>
            <a:r>
              <a:rPr lang="zh-CN" altLang="en-US" sz="2400" b="0" dirty="0">
                <a:solidFill>
                  <a:schemeClr val="tx1"/>
                </a:solidFill>
              </a:rPr>
              <a:t>，主要从以下评分细则给分：</a:t>
            </a:r>
            <a:r>
              <a:rPr lang="en-US" altLang="zh-CN" sz="2400" b="0" dirty="0">
                <a:solidFill>
                  <a:schemeClr val="tx1"/>
                </a:solidFill>
              </a:rPr>
              <a:t>PPT</a:t>
            </a:r>
            <a:r>
              <a:rPr lang="zh-CN" altLang="en-US" sz="2400" b="0" dirty="0">
                <a:solidFill>
                  <a:schemeClr val="tx1"/>
                </a:solidFill>
              </a:rPr>
              <a:t>制作（排版、美观等）、语言表达、内容新颖度、与课程相关度 、时间。以上各项各</a:t>
            </a:r>
            <a:r>
              <a:rPr lang="en-US" altLang="zh-CN" sz="2400" b="0" dirty="0">
                <a:solidFill>
                  <a:schemeClr val="tx1"/>
                </a:solidFill>
              </a:rPr>
              <a:t>20</a:t>
            </a:r>
            <a:r>
              <a:rPr lang="zh-CN" altLang="en-US" sz="2400" b="0" dirty="0">
                <a:solidFill>
                  <a:schemeClr val="tx1"/>
                </a:solidFill>
              </a:rPr>
              <a:t>分，总分</a:t>
            </a:r>
            <a:r>
              <a:rPr lang="en-US" altLang="zh-CN" sz="2400" b="0" dirty="0">
                <a:solidFill>
                  <a:schemeClr val="tx1"/>
                </a:solidFill>
              </a:rPr>
              <a:t>100</a:t>
            </a:r>
            <a:r>
              <a:rPr lang="zh-CN" altLang="en-US" sz="2400" b="0" dirty="0">
                <a:solidFill>
                  <a:schemeClr val="tx1"/>
                </a:solidFill>
              </a:rPr>
              <a:t>分。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9135" y="149860"/>
            <a:ext cx="29425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科技资讯   要求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谷歌最新语义图像分割模型</a:t>
            </a:r>
            <a:r>
              <a:rPr lang="en-US" altLang="zh-CN" sz="3600" dirty="0"/>
              <a:t>DeepLab-v3+</a:t>
            </a:r>
            <a:r>
              <a:rPr lang="zh-CN" altLang="en-US" sz="3600" dirty="0"/>
              <a:t>现已开源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096624" cy="5607050"/>
          </a:xfrm>
        </p:spPr>
        <p:txBody>
          <a:bodyPr/>
          <a:lstStyle/>
          <a:p>
            <a:r>
              <a:rPr kumimoji="1" lang="zh-CN" altLang="en-US" dirty="0"/>
              <a:t>应用：</a:t>
            </a:r>
            <a:r>
              <a:rPr kumimoji="1"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包括 </a:t>
            </a:r>
            <a:r>
              <a:rPr kumimoji="1"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Pixel 2 </a:t>
            </a:r>
            <a:r>
              <a:rPr kumimoji="1"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 </a:t>
            </a:r>
            <a:r>
              <a:rPr kumimoji="1"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 2XL </a:t>
            </a:r>
            <a:r>
              <a:rPr kumimoji="1"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手机上的人像模式（</a:t>
            </a:r>
            <a:r>
              <a:rPr kumimoji="1"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Portrait Mode</a:t>
            </a:r>
            <a:r>
              <a:rPr kumimoji="1"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），以及 </a:t>
            </a:r>
            <a:r>
              <a:rPr kumimoji="1"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YouTube </a:t>
            </a:r>
            <a:r>
              <a:rPr kumimoji="1"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为影片实时更换背景功能，都是这项技术的应用。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6001" r="19116"/>
          <a:stretch>
            <a:fillRect/>
          </a:stretch>
        </p:blipFill>
        <p:spPr>
          <a:xfrm>
            <a:off x="238126" y="2117588"/>
            <a:ext cx="5372085" cy="4267674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-184667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DB158"/>
                </a:solidFill>
                <a:effectLst/>
                <a:latin typeface="Arial" panose="020B0604020202020204" pitchFamily="34" charset="0"/>
                <a:hlinkClick r:id="rId3"/>
              </a:rPr>
              <a:t>  </a:t>
            </a:r>
            <a:endParaRPr kumimoji="0" lang="zh-CN" altLang="zh-CN" sz="5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ensorFlow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0" y="1088963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508" y="2234424"/>
            <a:ext cx="6270148" cy="415083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Alphabet CEO</a:t>
            </a:r>
            <a:r>
              <a:rPr lang="zh-CN" altLang="en-US" dirty="0"/>
              <a:t>赞助：无人驾驶飞行出租车上天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7008063" cy="5607050"/>
          </a:xfrm>
        </p:spPr>
        <p:txBody>
          <a:bodyPr>
            <a:normAutofit/>
          </a:bodyPr>
          <a:lstStyle/>
          <a:p>
            <a:r>
              <a:rPr lang="zh-CN" altLang="en-US" b="0" dirty="0"/>
              <a:t>无人驾驶飞行电动出租车“</a:t>
            </a:r>
            <a:r>
              <a:rPr lang="en-US" altLang="zh-CN" b="0" dirty="0"/>
              <a:t>Cora”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lvl="1"/>
            <a:r>
              <a:rPr lang="zh-CN" altLang="en-US" b="0" dirty="0"/>
              <a:t>它起飞的时候无需跑道，借助</a:t>
            </a:r>
            <a:r>
              <a:rPr lang="en-US" altLang="zh-CN" b="0" dirty="0"/>
              <a:t>12</a:t>
            </a:r>
            <a:r>
              <a:rPr lang="zh-CN" altLang="en-US" b="0" dirty="0"/>
              <a:t>个旋翼叶片垂直起飞，升空后利用尾部的单个螺旋桨提供前进动力，时速可达</a:t>
            </a:r>
            <a:r>
              <a:rPr lang="en-US" altLang="zh-CN" b="0" dirty="0"/>
              <a:t>180</a:t>
            </a:r>
            <a:r>
              <a:rPr lang="zh-CN" altLang="en-US" b="0" dirty="0"/>
              <a:t>公里，飞行高度</a:t>
            </a:r>
            <a:r>
              <a:rPr lang="en-US" altLang="zh-CN" b="0" dirty="0"/>
              <a:t>150-900</a:t>
            </a:r>
            <a:r>
              <a:rPr lang="zh-CN" altLang="en-US" b="0" dirty="0"/>
              <a:t>米左右，最大飞行距离约</a:t>
            </a:r>
            <a:r>
              <a:rPr lang="en-US" altLang="zh-CN" b="0" dirty="0"/>
              <a:t>100</a:t>
            </a:r>
            <a:r>
              <a:rPr lang="zh-CN" altLang="en-US" b="0" dirty="0"/>
              <a:t>公里。</a:t>
            </a:r>
          </a:p>
          <a:p>
            <a:pPr lvl="1"/>
            <a:r>
              <a:rPr lang="en-US" altLang="zh-CN" b="0" dirty="0"/>
              <a:t>Cora</a:t>
            </a:r>
            <a:r>
              <a:rPr lang="zh-CN" altLang="en-US" b="0" dirty="0"/>
              <a:t>翼展宽度达</a:t>
            </a:r>
            <a:r>
              <a:rPr lang="en-US" altLang="zh-CN" b="0" dirty="0"/>
              <a:t>11</a:t>
            </a:r>
            <a:r>
              <a:rPr lang="zh-CN" altLang="en-US" b="0" dirty="0"/>
              <a:t>米，可搭载两名乘客。</a:t>
            </a:r>
            <a:endParaRPr lang="en-US" altLang="zh-CN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563" y="1639599"/>
            <a:ext cx="4330093" cy="24320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8126" y="4607330"/>
            <a:ext cx="117625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 defTabSz="9144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</a:rPr>
              <a:t>不需要飞行员，</a:t>
            </a:r>
            <a:r>
              <a:rPr lang="en-US" altLang="zh-CN" sz="2400" dirty="0">
                <a:solidFill>
                  <a:prstClr val="black"/>
                </a:solidFill>
              </a:rPr>
              <a:t>Cora</a:t>
            </a:r>
            <a:r>
              <a:rPr lang="zh-CN" altLang="en-US" sz="2400" dirty="0">
                <a:solidFill>
                  <a:prstClr val="black"/>
                </a:solidFill>
              </a:rPr>
              <a:t>借助自动驾驶软件飞行，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685800" lvl="1" indent="-228600" defTabSz="9144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</a:rPr>
              <a:t>同时  内部有三台独立的计算机，即便一台失效也能继续飞行，并备有紧急降落伞。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685800" lvl="1" indent="-228600" defTabSz="9144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</a:rPr>
              <a:t>现在，新西兰政府已经正式批准</a:t>
            </a:r>
            <a:r>
              <a:rPr lang="en-US" altLang="zh-CN" sz="2400" dirty="0">
                <a:solidFill>
                  <a:prstClr val="black"/>
                </a:solidFill>
              </a:rPr>
              <a:t>Cora</a:t>
            </a:r>
            <a:r>
              <a:rPr lang="zh-CN" altLang="en-US" sz="2400" dirty="0">
                <a:solidFill>
                  <a:prstClr val="black"/>
                </a:solidFill>
              </a:rPr>
              <a:t>试飞，并公布了一段震撼人心的视频。</a:t>
            </a:r>
          </a:p>
        </p:txBody>
      </p:sp>
    </p:spTree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Alphabet</a:t>
            </a:r>
            <a:r>
              <a:rPr lang="zh-CN" altLang="en-US" sz="3600" dirty="0"/>
              <a:t>等合建一家手术机器人公司：想挑战达芬奇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b="0" dirty="0"/>
              <a:t>Alphabet</a:t>
            </a:r>
            <a:r>
              <a:rPr lang="zh-CN" altLang="de-DE" b="0" dirty="0"/>
              <a:t>旗下生命科学公司</a:t>
            </a:r>
            <a:r>
              <a:rPr lang="de-DE" altLang="zh-CN" b="0" dirty="0" err="1"/>
              <a:t>Verily</a:t>
            </a:r>
            <a:r>
              <a:rPr lang="zh-CN" altLang="de-DE" b="0" dirty="0"/>
              <a:t>与初创公司</a:t>
            </a:r>
            <a:r>
              <a:rPr lang="de-DE" altLang="zh-CN" b="0" dirty="0"/>
              <a:t>Verb </a:t>
            </a:r>
            <a:r>
              <a:rPr lang="de-DE" altLang="zh-CN" b="0" dirty="0" err="1"/>
              <a:t>Surgical</a:t>
            </a:r>
            <a:endParaRPr lang="de-DE" altLang="zh-CN" b="0" dirty="0"/>
          </a:p>
          <a:p>
            <a:pPr lvl="1"/>
            <a:r>
              <a:rPr lang="en-US" altLang="zh-CN" b="0" dirty="0"/>
              <a:t>Verb Surgical</a:t>
            </a:r>
            <a:r>
              <a:rPr lang="zh-CN" altLang="en-US" b="0" dirty="0"/>
              <a:t>的主要研发产品是手术机器人。</a:t>
            </a:r>
            <a:r>
              <a:rPr lang="en-US" altLang="zh-CN" b="0" dirty="0"/>
              <a:t>Verb</a:t>
            </a:r>
            <a:r>
              <a:rPr lang="zh-CN" altLang="en-US" b="0" dirty="0"/>
              <a:t>的目标是在</a:t>
            </a:r>
            <a:r>
              <a:rPr lang="en-US" altLang="zh-CN" b="0" dirty="0"/>
              <a:t>2020</a:t>
            </a:r>
            <a:r>
              <a:rPr lang="zh-CN" altLang="en-US" b="0" dirty="0"/>
              <a:t>年向市场引入一款质优价廉的手术机器人，并推出一些提升手术视野的软件工具。</a:t>
            </a:r>
          </a:p>
          <a:p>
            <a:pPr lvl="1"/>
            <a:r>
              <a:rPr lang="en-US" altLang="zh-CN" b="0" dirty="0"/>
              <a:t>Verily</a:t>
            </a:r>
            <a:r>
              <a:rPr lang="zh-CN" altLang="en-US" b="0" dirty="0"/>
              <a:t>（原名</a:t>
            </a:r>
            <a:r>
              <a:rPr lang="en-US" altLang="zh-CN" b="0" dirty="0"/>
              <a:t>Google Life Sciences</a:t>
            </a:r>
            <a:r>
              <a:rPr lang="zh-CN" altLang="en-US" b="0" dirty="0"/>
              <a:t>），是</a:t>
            </a:r>
            <a:r>
              <a:rPr lang="en-US" altLang="zh-CN" b="0" dirty="0"/>
              <a:t>Alphabet</a:t>
            </a:r>
            <a:r>
              <a:rPr lang="zh-CN" altLang="en-US" b="0" dirty="0"/>
              <a:t>旗下重要的生命科学公司。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78" y="3300494"/>
            <a:ext cx="5744046" cy="322815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013814" y="340214"/>
            <a:ext cx="2164372" cy="2164372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67924" y="4443258"/>
            <a:ext cx="2852063" cy="121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韩婷婷</a:t>
            </a:r>
            <a:endParaRPr lang="zh-CN" altLang="tr-TR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ttinghan@hdu.edu.cn</a:t>
            </a:r>
          </a:p>
          <a:p>
            <a:pPr algn="ctr">
              <a:lnSpc>
                <a:spcPct val="125000"/>
              </a:lnSpc>
            </a:pPr>
            <a:r>
              <a:rPr lang="tr-TR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http://mil.hdu.edu.cn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1"/>
          <p:cNvSpPr txBox="1"/>
          <p:nvPr/>
        </p:nvSpPr>
        <p:spPr>
          <a:xfrm>
            <a:off x="5241439" y="868402"/>
            <a:ext cx="1709122" cy="1107996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END</a:t>
            </a:r>
            <a:endParaRPr lang="zh-CN" altLang="en-US" sz="6600" b="1" dirty="0">
              <a:solidFill>
                <a:schemeClr val="accent4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10912" y="2680788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一周科技资讯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62118" y="337735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News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b="0">
                <a:solidFill>
                  <a:schemeClr val="tx1"/>
                </a:solidFill>
              </a:rPr>
              <a:t>后面给出之前的科技资讯例子，参考但不局限于此</a:t>
            </a:r>
          </a:p>
          <a:p>
            <a:r>
              <a:rPr lang="zh-CN" altLang="en-US" sz="2400" b="0">
                <a:solidFill>
                  <a:schemeClr val="tx1"/>
                </a:solidFill>
              </a:rPr>
              <a:t>可以讲多件事，也可以只讲一件事</a:t>
            </a:r>
          </a:p>
          <a:p>
            <a:endParaRPr lang="zh-CN" altLang="en-US" sz="2400" b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135" y="149860"/>
            <a:ext cx="29425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科技资讯   要求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10913" y="2680788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一周科技资讯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62126" y="337735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07881" y="4443258"/>
            <a:ext cx="3376244" cy="143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韩婷婷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4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ttinghan@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hdu.edu.cn</a:t>
            </a:r>
          </a:p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4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mil.hdu.edu.cn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 196"/>
          <p:cNvSpPr>
            <a:spLocks noEditPoints="1"/>
          </p:cNvSpPr>
          <p:nvPr/>
        </p:nvSpPr>
        <p:spPr bwMode="auto">
          <a:xfrm>
            <a:off x="5687643" y="1651859"/>
            <a:ext cx="816715" cy="655074"/>
          </a:xfrm>
          <a:custGeom>
            <a:avLst/>
            <a:gdLst>
              <a:gd name="T0" fmla="*/ 120 w 192"/>
              <a:gd name="T1" fmla="*/ 24 h 154"/>
              <a:gd name="T2" fmla="*/ 122 w 192"/>
              <a:gd name="T3" fmla="*/ 8 h 154"/>
              <a:gd name="T4" fmla="*/ 130 w 192"/>
              <a:gd name="T5" fmla="*/ 0 h 154"/>
              <a:gd name="T6" fmla="*/ 192 w 192"/>
              <a:gd name="T7" fmla="*/ 0 h 154"/>
              <a:gd name="T8" fmla="*/ 192 w 192"/>
              <a:gd name="T9" fmla="*/ 146 h 154"/>
              <a:gd name="T10" fmla="*/ 184 w 192"/>
              <a:gd name="T11" fmla="*/ 154 h 154"/>
              <a:gd name="T12" fmla="*/ 122 w 192"/>
              <a:gd name="T13" fmla="*/ 154 h 154"/>
              <a:gd name="T14" fmla="*/ 122 w 192"/>
              <a:gd name="T15" fmla="*/ 124 h 154"/>
              <a:gd name="T16" fmla="*/ 86 w 192"/>
              <a:gd name="T17" fmla="*/ 124 h 154"/>
              <a:gd name="T18" fmla="*/ 94 w 192"/>
              <a:gd name="T19" fmla="*/ 140 h 154"/>
              <a:gd name="T20" fmla="*/ 28 w 192"/>
              <a:gd name="T21" fmla="*/ 152 h 154"/>
              <a:gd name="T22" fmla="*/ 38 w 192"/>
              <a:gd name="T23" fmla="*/ 140 h 154"/>
              <a:gd name="T24" fmla="*/ 8 w 192"/>
              <a:gd name="T25" fmla="*/ 124 h 154"/>
              <a:gd name="T26" fmla="*/ 0 w 192"/>
              <a:gd name="T27" fmla="*/ 116 h 154"/>
              <a:gd name="T28" fmla="*/ 0 w 192"/>
              <a:gd name="T29" fmla="*/ 24 h 154"/>
              <a:gd name="T30" fmla="*/ 8 w 192"/>
              <a:gd name="T31" fmla="*/ 24 h 154"/>
              <a:gd name="T32" fmla="*/ 28 w 192"/>
              <a:gd name="T33" fmla="*/ 82 h 154"/>
              <a:gd name="T34" fmla="*/ 56 w 192"/>
              <a:gd name="T35" fmla="*/ 68 h 154"/>
              <a:gd name="T36" fmla="*/ 62 w 192"/>
              <a:gd name="T37" fmla="*/ 76 h 154"/>
              <a:gd name="T38" fmla="*/ 72 w 192"/>
              <a:gd name="T39" fmla="*/ 78 h 154"/>
              <a:gd name="T40" fmla="*/ 76 w 192"/>
              <a:gd name="T41" fmla="*/ 76 h 154"/>
              <a:gd name="T42" fmla="*/ 86 w 192"/>
              <a:gd name="T43" fmla="*/ 58 h 154"/>
              <a:gd name="T44" fmla="*/ 94 w 192"/>
              <a:gd name="T45" fmla="*/ 56 h 154"/>
              <a:gd name="T46" fmla="*/ 92 w 192"/>
              <a:gd name="T47" fmla="*/ 48 h 154"/>
              <a:gd name="T48" fmla="*/ 84 w 192"/>
              <a:gd name="T49" fmla="*/ 52 h 154"/>
              <a:gd name="T50" fmla="*/ 74 w 192"/>
              <a:gd name="T51" fmla="*/ 54 h 154"/>
              <a:gd name="T52" fmla="*/ 70 w 192"/>
              <a:gd name="T53" fmla="*/ 70 h 154"/>
              <a:gd name="T54" fmla="*/ 62 w 192"/>
              <a:gd name="T55" fmla="*/ 64 h 154"/>
              <a:gd name="T56" fmla="*/ 60 w 192"/>
              <a:gd name="T57" fmla="*/ 62 h 154"/>
              <a:gd name="T58" fmla="*/ 24 w 192"/>
              <a:gd name="T59" fmla="*/ 76 h 154"/>
              <a:gd name="T60" fmla="*/ 32 w 192"/>
              <a:gd name="T61" fmla="*/ 102 h 154"/>
              <a:gd name="T62" fmla="*/ 42 w 192"/>
              <a:gd name="T63" fmla="*/ 84 h 154"/>
              <a:gd name="T64" fmla="*/ 32 w 192"/>
              <a:gd name="T65" fmla="*/ 102 h 154"/>
              <a:gd name="T66" fmla="*/ 86 w 192"/>
              <a:gd name="T67" fmla="*/ 102 h 154"/>
              <a:gd name="T68" fmla="*/ 94 w 192"/>
              <a:gd name="T69" fmla="*/ 66 h 154"/>
              <a:gd name="T70" fmla="*/ 86 w 192"/>
              <a:gd name="T71" fmla="*/ 102 h 154"/>
              <a:gd name="T72" fmla="*/ 72 w 192"/>
              <a:gd name="T73" fmla="*/ 102 h 154"/>
              <a:gd name="T74" fmla="*/ 80 w 192"/>
              <a:gd name="T75" fmla="*/ 86 h 154"/>
              <a:gd name="T76" fmla="*/ 72 w 192"/>
              <a:gd name="T77" fmla="*/ 102 h 154"/>
              <a:gd name="T78" fmla="*/ 58 w 192"/>
              <a:gd name="T79" fmla="*/ 102 h 154"/>
              <a:gd name="T80" fmla="*/ 68 w 192"/>
              <a:gd name="T81" fmla="*/ 82 h 154"/>
              <a:gd name="T82" fmla="*/ 58 w 192"/>
              <a:gd name="T83" fmla="*/ 102 h 154"/>
              <a:gd name="T84" fmla="*/ 46 w 192"/>
              <a:gd name="T85" fmla="*/ 102 h 154"/>
              <a:gd name="T86" fmla="*/ 54 w 192"/>
              <a:gd name="T87" fmla="*/ 76 h 154"/>
              <a:gd name="T88" fmla="*/ 46 w 192"/>
              <a:gd name="T89" fmla="*/ 102 h 154"/>
              <a:gd name="T90" fmla="*/ 146 w 192"/>
              <a:gd name="T91" fmla="*/ 54 h 154"/>
              <a:gd name="T92" fmla="*/ 176 w 192"/>
              <a:gd name="T93" fmla="*/ 44 h 154"/>
              <a:gd name="T94" fmla="*/ 146 w 192"/>
              <a:gd name="T95" fmla="*/ 28 h 154"/>
              <a:gd name="T96" fmla="*/ 176 w 192"/>
              <a:gd name="T97" fmla="*/ 16 h 154"/>
              <a:gd name="T98" fmla="*/ 138 w 192"/>
              <a:gd name="T99" fmla="*/ 138 h 154"/>
              <a:gd name="T100" fmla="*/ 176 w 192"/>
              <a:gd name="T101" fmla="*/ 70 h 154"/>
              <a:gd name="T102" fmla="*/ 146 w 192"/>
              <a:gd name="T103" fmla="*/ 54 h 154"/>
              <a:gd name="T104" fmla="*/ 112 w 192"/>
              <a:gd name="T105" fmla="*/ 40 h 154"/>
              <a:gd name="T106" fmla="*/ 16 w 192"/>
              <a:gd name="T107" fmla="*/ 108 h 154"/>
              <a:gd name="T108" fmla="*/ 112 w 192"/>
              <a:gd name="T109" fmla="*/ 4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2" h="154">
                <a:moveTo>
                  <a:pt x="8" y="24"/>
                </a:moveTo>
                <a:lnTo>
                  <a:pt x="120" y="24"/>
                </a:lnTo>
                <a:lnTo>
                  <a:pt x="122" y="24"/>
                </a:lnTo>
                <a:lnTo>
                  <a:pt x="122" y="8"/>
                </a:lnTo>
                <a:lnTo>
                  <a:pt x="122" y="0"/>
                </a:lnTo>
                <a:lnTo>
                  <a:pt x="130" y="0"/>
                </a:lnTo>
                <a:lnTo>
                  <a:pt x="184" y="0"/>
                </a:lnTo>
                <a:lnTo>
                  <a:pt x="192" y="0"/>
                </a:lnTo>
                <a:lnTo>
                  <a:pt x="192" y="8"/>
                </a:lnTo>
                <a:lnTo>
                  <a:pt x="192" y="146"/>
                </a:lnTo>
                <a:lnTo>
                  <a:pt x="192" y="154"/>
                </a:lnTo>
                <a:lnTo>
                  <a:pt x="184" y="154"/>
                </a:lnTo>
                <a:lnTo>
                  <a:pt x="130" y="154"/>
                </a:lnTo>
                <a:lnTo>
                  <a:pt x="122" y="154"/>
                </a:lnTo>
                <a:lnTo>
                  <a:pt x="122" y="146"/>
                </a:lnTo>
                <a:lnTo>
                  <a:pt x="122" y="124"/>
                </a:lnTo>
                <a:lnTo>
                  <a:pt x="120" y="124"/>
                </a:lnTo>
                <a:lnTo>
                  <a:pt x="86" y="124"/>
                </a:lnTo>
                <a:lnTo>
                  <a:pt x="86" y="140"/>
                </a:lnTo>
                <a:lnTo>
                  <a:pt x="94" y="140"/>
                </a:lnTo>
                <a:lnTo>
                  <a:pt x="94" y="152"/>
                </a:lnTo>
                <a:lnTo>
                  <a:pt x="28" y="152"/>
                </a:lnTo>
                <a:lnTo>
                  <a:pt x="28" y="140"/>
                </a:lnTo>
                <a:lnTo>
                  <a:pt x="38" y="140"/>
                </a:lnTo>
                <a:lnTo>
                  <a:pt x="38" y="124"/>
                </a:lnTo>
                <a:lnTo>
                  <a:pt x="8" y="124"/>
                </a:lnTo>
                <a:lnTo>
                  <a:pt x="0" y="124"/>
                </a:lnTo>
                <a:lnTo>
                  <a:pt x="0" y="116"/>
                </a:lnTo>
                <a:lnTo>
                  <a:pt x="0" y="32"/>
                </a:lnTo>
                <a:lnTo>
                  <a:pt x="0" y="24"/>
                </a:lnTo>
                <a:lnTo>
                  <a:pt x="8" y="24"/>
                </a:lnTo>
                <a:lnTo>
                  <a:pt x="8" y="24"/>
                </a:lnTo>
                <a:close/>
                <a:moveTo>
                  <a:pt x="24" y="76"/>
                </a:moveTo>
                <a:lnTo>
                  <a:pt x="28" y="82"/>
                </a:lnTo>
                <a:lnTo>
                  <a:pt x="48" y="68"/>
                </a:lnTo>
                <a:lnTo>
                  <a:pt x="56" y="68"/>
                </a:lnTo>
                <a:lnTo>
                  <a:pt x="62" y="74"/>
                </a:lnTo>
                <a:lnTo>
                  <a:pt x="62" y="76"/>
                </a:lnTo>
                <a:lnTo>
                  <a:pt x="64" y="76"/>
                </a:lnTo>
                <a:lnTo>
                  <a:pt x="72" y="78"/>
                </a:lnTo>
                <a:lnTo>
                  <a:pt x="76" y="80"/>
                </a:lnTo>
                <a:lnTo>
                  <a:pt x="76" y="76"/>
                </a:lnTo>
                <a:lnTo>
                  <a:pt x="80" y="58"/>
                </a:lnTo>
                <a:lnTo>
                  <a:pt x="86" y="58"/>
                </a:lnTo>
                <a:lnTo>
                  <a:pt x="86" y="64"/>
                </a:lnTo>
                <a:lnTo>
                  <a:pt x="94" y="56"/>
                </a:lnTo>
                <a:lnTo>
                  <a:pt x="100" y="50"/>
                </a:lnTo>
                <a:lnTo>
                  <a:pt x="92" y="48"/>
                </a:lnTo>
                <a:lnTo>
                  <a:pt x="82" y="46"/>
                </a:lnTo>
                <a:lnTo>
                  <a:pt x="84" y="52"/>
                </a:lnTo>
                <a:lnTo>
                  <a:pt x="76" y="54"/>
                </a:lnTo>
                <a:lnTo>
                  <a:pt x="74" y="54"/>
                </a:lnTo>
                <a:lnTo>
                  <a:pt x="74" y="56"/>
                </a:lnTo>
                <a:lnTo>
                  <a:pt x="70" y="70"/>
                </a:lnTo>
                <a:lnTo>
                  <a:pt x="66" y="70"/>
                </a:lnTo>
                <a:lnTo>
                  <a:pt x="62" y="64"/>
                </a:lnTo>
                <a:lnTo>
                  <a:pt x="60" y="62"/>
                </a:lnTo>
                <a:lnTo>
                  <a:pt x="60" y="62"/>
                </a:lnTo>
                <a:lnTo>
                  <a:pt x="46" y="60"/>
                </a:lnTo>
                <a:lnTo>
                  <a:pt x="24" y="76"/>
                </a:lnTo>
                <a:lnTo>
                  <a:pt x="24" y="76"/>
                </a:lnTo>
                <a:close/>
                <a:moveTo>
                  <a:pt x="32" y="102"/>
                </a:moveTo>
                <a:lnTo>
                  <a:pt x="42" y="102"/>
                </a:lnTo>
                <a:lnTo>
                  <a:pt x="42" y="84"/>
                </a:lnTo>
                <a:lnTo>
                  <a:pt x="32" y="84"/>
                </a:lnTo>
                <a:lnTo>
                  <a:pt x="32" y="102"/>
                </a:lnTo>
                <a:lnTo>
                  <a:pt x="32" y="102"/>
                </a:lnTo>
                <a:close/>
                <a:moveTo>
                  <a:pt x="86" y="102"/>
                </a:moveTo>
                <a:lnTo>
                  <a:pt x="94" y="102"/>
                </a:lnTo>
                <a:lnTo>
                  <a:pt x="94" y="66"/>
                </a:lnTo>
                <a:lnTo>
                  <a:pt x="86" y="66"/>
                </a:lnTo>
                <a:lnTo>
                  <a:pt x="86" y="102"/>
                </a:lnTo>
                <a:lnTo>
                  <a:pt x="86" y="102"/>
                </a:lnTo>
                <a:close/>
                <a:moveTo>
                  <a:pt x="72" y="102"/>
                </a:moveTo>
                <a:lnTo>
                  <a:pt x="80" y="102"/>
                </a:lnTo>
                <a:lnTo>
                  <a:pt x="80" y="86"/>
                </a:lnTo>
                <a:lnTo>
                  <a:pt x="72" y="86"/>
                </a:lnTo>
                <a:lnTo>
                  <a:pt x="72" y="102"/>
                </a:lnTo>
                <a:lnTo>
                  <a:pt x="72" y="102"/>
                </a:lnTo>
                <a:close/>
                <a:moveTo>
                  <a:pt x="58" y="102"/>
                </a:moveTo>
                <a:lnTo>
                  <a:pt x="68" y="102"/>
                </a:lnTo>
                <a:lnTo>
                  <a:pt x="68" y="82"/>
                </a:lnTo>
                <a:lnTo>
                  <a:pt x="58" y="82"/>
                </a:lnTo>
                <a:lnTo>
                  <a:pt x="58" y="102"/>
                </a:lnTo>
                <a:lnTo>
                  <a:pt x="58" y="102"/>
                </a:lnTo>
                <a:close/>
                <a:moveTo>
                  <a:pt x="46" y="102"/>
                </a:moveTo>
                <a:lnTo>
                  <a:pt x="54" y="102"/>
                </a:lnTo>
                <a:lnTo>
                  <a:pt x="54" y="76"/>
                </a:lnTo>
                <a:lnTo>
                  <a:pt x="46" y="76"/>
                </a:lnTo>
                <a:lnTo>
                  <a:pt x="46" y="102"/>
                </a:lnTo>
                <a:lnTo>
                  <a:pt x="46" y="102"/>
                </a:lnTo>
                <a:close/>
                <a:moveTo>
                  <a:pt x="146" y="54"/>
                </a:moveTo>
                <a:lnTo>
                  <a:pt x="176" y="54"/>
                </a:lnTo>
                <a:lnTo>
                  <a:pt x="176" y="44"/>
                </a:lnTo>
                <a:lnTo>
                  <a:pt x="146" y="44"/>
                </a:lnTo>
                <a:lnTo>
                  <a:pt x="146" y="28"/>
                </a:lnTo>
                <a:lnTo>
                  <a:pt x="176" y="28"/>
                </a:lnTo>
                <a:lnTo>
                  <a:pt x="176" y="16"/>
                </a:lnTo>
                <a:lnTo>
                  <a:pt x="138" y="16"/>
                </a:lnTo>
                <a:lnTo>
                  <a:pt x="138" y="138"/>
                </a:lnTo>
                <a:lnTo>
                  <a:pt x="176" y="138"/>
                </a:lnTo>
                <a:lnTo>
                  <a:pt x="176" y="70"/>
                </a:lnTo>
                <a:lnTo>
                  <a:pt x="146" y="70"/>
                </a:lnTo>
                <a:lnTo>
                  <a:pt x="146" y="54"/>
                </a:lnTo>
                <a:lnTo>
                  <a:pt x="146" y="54"/>
                </a:lnTo>
                <a:close/>
                <a:moveTo>
                  <a:pt x="112" y="40"/>
                </a:moveTo>
                <a:lnTo>
                  <a:pt x="16" y="40"/>
                </a:lnTo>
                <a:lnTo>
                  <a:pt x="16" y="108"/>
                </a:lnTo>
                <a:lnTo>
                  <a:pt x="112" y="108"/>
                </a:lnTo>
                <a:lnTo>
                  <a:pt x="112" y="4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/>
              <a:t>2017</a:t>
            </a:r>
            <a:r>
              <a:rPr kumimoji="1" lang="zh-CN" altLang="en-US" sz="3200" dirty="0"/>
              <a:t>图灵奖出炉：</a:t>
            </a:r>
            <a:r>
              <a:rPr kumimoji="1" lang="en-US" altLang="zh-CN" sz="3200" dirty="0"/>
              <a:t>Google</a:t>
            </a:r>
            <a:r>
              <a:rPr kumimoji="1" lang="zh-CN" altLang="en-US" sz="3200" dirty="0"/>
              <a:t>母公司董事长和杰出科学家共获殊荣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762530" cy="596265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Helvetica Neue" charset="0"/>
              </a:rPr>
              <a:t>2017</a:t>
            </a:r>
            <a:r>
              <a:rPr lang="zh-CN" altLang="en-US" dirty="0">
                <a:latin typeface="Helvetica Neue" charset="0"/>
              </a:rPr>
              <a:t>年图灵奖得主</a:t>
            </a:r>
            <a:endParaRPr lang="en-US" altLang="zh-CN" dirty="0">
              <a:latin typeface="Helvetica Neue" charset="0"/>
            </a:endParaRPr>
          </a:p>
          <a:p>
            <a:pPr lvl="1"/>
            <a:r>
              <a:rPr lang="zh-CN" altLang="en-US" dirty="0">
                <a:solidFill>
                  <a:srgbClr val="3E3E3E"/>
                </a:solidFill>
                <a:latin typeface="Helvetica Neue" charset="0"/>
              </a:rPr>
              <a:t>北京时间 </a:t>
            </a:r>
            <a:r>
              <a:rPr lang="en-US" altLang="zh-CN" dirty="0">
                <a:solidFill>
                  <a:srgbClr val="3E3E3E"/>
                </a:solidFill>
                <a:latin typeface="Helvetica Neue" charset="0"/>
              </a:rPr>
              <a:t>3 </a:t>
            </a:r>
            <a:r>
              <a:rPr lang="zh-CN" altLang="en-US" dirty="0">
                <a:solidFill>
                  <a:srgbClr val="3E3E3E"/>
                </a:solidFill>
                <a:latin typeface="Helvetica Neue" charset="0"/>
              </a:rPr>
              <a:t>月 </a:t>
            </a:r>
            <a:r>
              <a:rPr lang="en-US" altLang="zh-CN" dirty="0">
                <a:solidFill>
                  <a:srgbClr val="3E3E3E"/>
                </a:solidFill>
                <a:latin typeface="Helvetica Neue" charset="0"/>
              </a:rPr>
              <a:t>21 </a:t>
            </a:r>
            <a:r>
              <a:rPr lang="zh-CN" altLang="en-US" dirty="0">
                <a:solidFill>
                  <a:srgbClr val="3E3E3E"/>
                </a:solidFill>
                <a:latin typeface="Helvetica Neue" charset="0"/>
              </a:rPr>
              <a:t>日晚间</a:t>
            </a:r>
            <a:endParaRPr lang="en-US" altLang="zh-CN" dirty="0">
              <a:solidFill>
                <a:srgbClr val="3E3E3E"/>
              </a:solidFill>
              <a:latin typeface="Helvetica Neue" charset="0"/>
            </a:endParaRPr>
          </a:p>
          <a:p>
            <a:pPr lvl="1"/>
            <a:r>
              <a:rPr lang="zh-CN" altLang="en-US" dirty="0">
                <a:solidFill>
                  <a:srgbClr val="3E3E3E"/>
                </a:solidFill>
                <a:latin typeface="Helvetica Neue" charset="0"/>
              </a:rPr>
              <a:t>斯坦福大学前校长 </a:t>
            </a:r>
            <a:r>
              <a:rPr lang="en-US" altLang="zh-CN" dirty="0">
                <a:solidFill>
                  <a:srgbClr val="3E3E3E"/>
                </a:solidFill>
                <a:latin typeface="Helvetica Neue" charset="0"/>
              </a:rPr>
              <a:t>John L. Hennessy </a:t>
            </a:r>
          </a:p>
          <a:p>
            <a:pPr lvl="1"/>
            <a:r>
              <a:rPr lang="zh-CN" altLang="en-US" dirty="0">
                <a:solidFill>
                  <a:srgbClr val="3E3E3E"/>
                </a:solidFill>
                <a:latin typeface="Helvetica Neue" charset="0"/>
              </a:rPr>
              <a:t>加州大学伯克利分校退休教授 </a:t>
            </a:r>
            <a:r>
              <a:rPr lang="en-US" altLang="zh-CN" dirty="0">
                <a:solidFill>
                  <a:srgbClr val="3E3E3E"/>
                </a:solidFill>
                <a:latin typeface="Helvetica Neue" charset="0"/>
              </a:rPr>
              <a:t>David A. Patterson</a:t>
            </a:r>
          </a:p>
          <a:p>
            <a:r>
              <a:rPr lang="zh-CN" altLang="en-US" dirty="0"/>
              <a:t>贡献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他们在计算机体系结构的设计和评估工作中开创了系统化、定量化方法，对微处理器行业产生了深远影响。</a:t>
            </a:r>
            <a:endParaRPr lang="zh-CN" altLang="en-US" b="0" dirty="0">
              <a:solidFill>
                <a:srgbClr val="C00000"/>
              </a:solidFill>
            </a:endParaRPr>
          </a:p>
          <a:p>
            <a:pPr lvl="1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他们的方法形成了具有持久性和可重复的规则，好几代架构师都将其用在了学界和业界的诸多项目之中。目前，每年生产的超过 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160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亿个微处理器中，有 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99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％ 的是 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RISC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处理器，几乎在所有智能手机、平板电脑和数十亿台嵌入式设备所组成的物联网中都用到了。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未来：明确表达了</a:t>
            </a:r>
            <a:r>
              <a:rPr lang="zh-CN" altLang="en-US" dirty="0">
                <a:solidFill>
                  <a:srgbClr val="C00000"/>
                </a:solidFill>
              </a:rPr>
              <a:t>异构计算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将会是下一代计算范式。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32" y="895350"/>
            <a:ext cx="3584042" cy="2324027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0.38</a:t>
            </a:r>
            <a:r>
              <a:rPr kumimoji="1" lang="zh-CN" altLang="en-US" dirty="0"/>
              <a:t>秒！</a:t>
            </a:r>
            <a:r>
              <a:rPr kumimoji="1" lang="en-US" altLang="zh-CN" dirty="0"/>
              <a:t>MIT </a:t>
            </a:r>
            <a:r>
              <a:rPr kumimoji="1" lang="zh-CN" altLang="en-US" dirty="0"/>
              <a:t>机器人还原</a:t>
            </a:r>
            <a:r>
              <a:rPr kumimoji="1" lang="en-US" altLang="zh-CN" dirty="0"/>
              <a:t>3</a:t>
            </a:r>
            <a:r>
              <a:rPr kumimoji="1" lang="zh-CN" altLang="en-US" dirty="0"/>
              <a:t>阶魔方的时间再破记录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5" y="895350"/>
            <a:ext cx="2872740" cy="5607050"/>
          </a:xfrm>
        </p:spPr>
        <p:txBody>
          <a:bodyPr>
            <a:noAutofit/>
          </a:bodyPr>
          <a:lstStyle/>
          <a:p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人类目前还原三阶魔方的记录为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4.69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秒。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机器还原三阶魔方最短时间的吉尼斯世界记录是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0.637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秒，由英飞凌工程师保持。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摄像头方面，使用了</a:t>
            </a: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Playstation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Eye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网络摄像头，这些摄像头在亚马逊上只卖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美元，在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下工作速度为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187 fps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整个过程为：软件识别出所有颜色后，建立立方体的描述，并将其传递给 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min2phase 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求解器。得到的求解字符串转换为紧凑的立方体序列消息，然后再发送到电机控制器。</a:t>
            </a:r>
          </a:p>
        </p:txBody>
      </p:sp>
      <p:pic>
        <p:nvPicPr>
          <p:cNvPr id="5" name="038MIT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3975" y="962339"/>
            <a:ext cx="8875432" cy="50294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19725" y="6163846"/>
            <a:ext cx="40639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F3F3F"/>
                </a:solidFill>
                <a:latin typeface="Helvetica Neue" charset="0"/>
              </a:rPr>
              <a:t>https://</a:t>
            </a:r>
            <a:r>
              <a:rPr lang="en-US" altLang="zh-CN" sz="1600" dirty="0" err="1">
                <a:solidFill>
                  <a:srgbClr val="3F3F3F"/>
                </a:solidFill>
                <a:latin typeface="Helvetica Neue" charset="0"/>
              </a:rPr>
              <a:t>github.com</a:t>
            </a:r>
            <a:r>
              <a:rPr lang="en-US" altLang="zh-CN" sz="1600" dirty="0">
                <a:solidFill>
                  <a:srgbClr val="3F3F3F"/>
                </a:solidFill>
                <a:latin typeface="Helvetica Neue" charset="0"/>
              </a:rPr>
              <a:t>/dicarlo236/cube-solver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腾讯成立机器人实验室</a:t>
            </a:r>
            <a:r>
              <a:rPr kumimoji="1" lang="en-US" altLang="zh-CN" sz="3200" dirty="0"/>
              <a:t>Robotics X</a:t>
            </a:r>
            <a:r>
              <a:rPr kumimoji="1" lang="zh-CN" altLang="en-US" sz="3200" dirty="0"/>
              <a:t>，与</a:t>
            </a:r>
            <a:r>
              <a:rPr kumimoji="1" lang="en-US" altLang="zh-CN" sz="3200" dirty="0"/>
              <a:t>Nature</a:t>
            </a:r>
            <a:r>
              <a:rPr kumimoji="1" lang="zh-CN" altLang="en-US" sz="3200" dirty="0"/>
              <a:t>宣布长期合作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525" y="4253602"/>
            <a:ext cx="11610131" cy="2604398"/>
          </a:xfrm>
        </p:spPr>
        <p:txBody>
          <a:bodyPr>
            <a:normAutofit lnSpcReduction="10000"/>
          </a:bodyPr>
          <a:lstStyle/>
          <a:p>
            <a:r>
              <a:rPr lang="en-US" altLang="zh-CN" sz="2000" b="0" dirty="0"/>
              <a:t>1</a:t>
            </a:r>
            <a:r>
              <a:rPr lang="zh-CN" altLang="en-US" sz="2000" b="0" dirty="0"/>
              <a:t>、举办 </a:t>
            </a:r>
            <a:r>
              <a:rPr lang="en-US" altLang="zh-CN" sz="2000" b="0" dirty="0"/>
              <a:t>AI </a:t>
            </a:r>
            <a:r>
              <a:rPr lang="zh-CN" altLang="en-US" sz="2000" b="0" dirty="0"/>
              <a:t>学术会议</a:t>
            </a:r>
            <a:r>
              <a:rPr lang="zh-CN" altLang="en-US" sz="2000" b="0" dirty="0">
                <a:solidFill>
                  <a:schemeClr val="tx1"/>
                </a:solidFill>
              </a:rPr>
              <a:t>：明年在深圳联合举办人工智能学术会议（</a:t>
            </a:r>
            <a:r>
              <a:rPr lang="en-US" altLang="zh-CN" sz="2000" b="0" dirty="0">
                <a:solidFill>
                  <a:schemeClr val="tx1"/>
                </a:solidFill>
              </a:rPr>
              <a:t>Nature AI Conference</a:t>
            </a:r>
            <a:r>
              <a:rPr lang="zh-CN" altLang="en-US" sz="2000" b="0" dirty="0">
                <a:solidFill>
                  <a:schemeClr val="tx1"/>
                </a:solidFill>
              </a:rPr>
              <a:t>）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r>
              <a:rPr lang="en-US" altLang="zh-CN" sz="2000" b="0" dirty="0"/>
              <a:t>2</a:t>
            </a:r>
            <a:r>
              <a:rPr lang="zh-CN" altLang="en-US" sz="2000" b="0" dirty="0"/>
              <a:t>、共同探索「</a:t>
            </a:r>
            <a:r>
              <a:rPr lang="en-US" altLang="zh-CN" sz="2000" b="0" dirty="0"/>
              <a:t>AI+</a:t>
            </a:r>
            <a:r>
              <a:rPr lang="zh-CN" altLang="en-US" sz="2000" b="0" dirty="0"/>
              <a:t>医疗」，解决重大医疗难题</a:t>
            </a:r>
            <a:endParaRPr lang="en-US" altLang="zh-CN" sz="2000" b="0" dirty="0"/>
          </a:p>
          <a:p>
            <a:pPr lvl="1"/>
            <a:r>
              <a:rPr lang="en-US" altLang="zh-CN" sz="1600" b="0" dirty="0"/>
              <a:t>2017 </a:t>
            </a:r>
            <a:r>
              <a:rPr lang="zh-CN" altLang="en-US" sz="1600" b="0" dirty="0"/>
              <a:t>年，腾讯曾发布了首款「</a:t>
            </a:r>
            <a:r>
              <a:rPr lang="en-US" altLang="zh-CN" sz="1600" b="0" dirty="0"/>
              <a:t>AI+</a:t>
            </a:r>
            <a:r>
              <a:rPr lang="zh-CN" altLang="en-US" sz="1600" b="0" dirty="0"/>
              <a:t>医疗」产品「腾讯觅影」，筛查一个内镜检查用时不到 </a:t>
            </a:r>
            <a:r>
              <a:rPr lang="en-US" altLang="zh-CN" sz="1600" b="0" dirty="0"/>
              <a:t>4 </a:t>
            </a:r>
            <a:r>
              <a:rPr lang="zh-CN" altLang="en-US" sz="1600" b="0" dirty="0"/>
              <a:t>秒，对早期食管癌的检出率高达 </a:t>
            </a:r>
            <a:r>
              <a:rPr lang="en-US" altLang="zh-CN" sz="1600" b="0" dirty="0"/>
              <a:t>90%</a:t>
            </a:r>
            <a:r>
              <a:rPr lang="zh-CN" altLang="en-US" sz="1600" dirty="0"/>
              <a:t>。中国国家医疗影像新一代人工智能开放创新平台</a:t>
            </a:r>
            <a:r>
              <a:rPr lang="en-US" altLang="zh-CN" sz="1600" dirty="0"/>
              <a:t>.</a:t>
            </a:r>
          </a:p>
          <a:p>
            <a:r>
              <a:rPr lang="en-US" altLang="zh-CN" sz="2000" b="0" dirty="0"/>
              <a:t>3</a:t>
            </a:r>
            <a:r>
              <a:rPr lang="zh-CN" altLang="en-US" sz="2000" b="0" dirty="0"/>
              <a:t>、促进跨学科合作，打造「通用人工智能」</a:t>
            </a:r>
            <a:r>
              <a:rPr lang="zh-CN" altLang="en-US" sz="2000" b="0" dirty="0">
                <a:solidFill>
                  <a:schemeClr val="tx1"/>
                </a:solidFill>
              </a:rPr>
              <a:t>：腾讯 </a:t>
            </a:r>
            <a:r>
              <a:rPr lang="en-US" altLang="zh-CN" sz="2000" b="0" dirty="0">
                <a:solidFill>
                  <a:schemeClr val="tx1"/>
                </a:solidFill>
              </a:rPr>
              <a:t>AI Lab </a:t>
            </a:r>
            <a:r>
              <a:rPr lang="zh-CN" altLang="en-US" sz="2000" b="0" dirty="0">
                <a:solidFill>
                  <a:schemeClr val="tx1"/>
                </a:solidFill>
              </a:rPr>
              <a:t>已建成了位于深圳和西雅图的两个实验室，分别由张潼（</a:t>
            </a:r>
            <a:r>
              <a:rPr lang="en-US" altLang="zh-CN" sz="2000" b="0" dirty="0">
                <a:solidFill>
                  <a:schemeClr val="tx1"/>
                </a:solidFill>
              </a:rPr>
              <a:t>AI Lab </a:t>
            </a:r>
            <a:r>
              <a:rPr lang="zh-CN" altLang="en-US" sz="2000" b="0" dirty="0">
                <a:solidFill>
                  <a:schemeClr val="tx1"/>
                </a:solidFill>
              </a:rPr>
              <a:t>主任）和俞栋（</a:t>
            </a:r>
            <a:r>
              <a:rPr lang="en-US" altLang="zh-CN" sz="2000" b="0" dirty="0">
                <a:solidFill>
                  <a:schemeClr val="tx1"/>
                </a:solidFill>
              </a:rPr>
              <a:t>AI Lab </a:t>
            </a:r>
            <a:r>
              <a:rPr lang="zh-CN" altLang="en-US" sz="2000" b="0" dirty="0">
                <a:solidFill>
                  <a:schemeClr val="tx1"/>
                </a:solidFill>
              </a:rPr>
              <a:t>副主任）带领。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2034"/>
          <a:stretch>
            <a:fillRect/>
          </a:stretch>
        </p:blipFill>
        <p:spPr>
          <a:xfrm>
            <a:off x="6839106" y="895350"/>
            <a:ext cx="5161550" cy="301819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390526" y="1047750"/>
            <a:ext cx="6231685" cy="301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年底，与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相对应的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Science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创办了机器人专属子刊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《Science Robotics》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，致力于推动机器人领域的发展，以及不同研究应用领域的交叉技术。</a:t>
            </a:r>
          </a:p>
          <a:p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在人工智能领域，自然科研在旗舰刊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上发表过诸多突破性的科研进展，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年还将推出聚焦于人工智能的新子刊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自然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机器智能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Machine Intelligence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）；</a:t>
            </a:r>
          </a:p>
        </p:txBody>
      </p:sp>
    </p:spTree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百余家实验室近</a:t>
            </a:r>
            <a:r>
              <a:rPr kumimoji="1" lang="en-US" altLang="zh-CN" sz="2400" dirty="0"/>
              <a:t>150</a:t>
            </a:r>
            <a:r>
              <a:rPr kumimoji="1" lang="zh-CN" altLang="en-US" sz="2400" dirty="0"/>
              <a:t>位科学家联合开发超级</a:t>
            </a:r>
            <a:r>
              <a:rPr kumimoji="1" lang="en-US" altLang="zh-CN" sz="2400" dirty="0"/>
              <a:t>AI</a:t>
            </a:r>
            <a:r>
              <a:rPr kumimoji="1" lang="zh-CN" altLang="en-US" sz="2400" dirty="0"/>
              <a:t>系统，精准诊断近</a:t>
            </a:r>
            <a:r>
              <a:rPr kumimoji="1" lang="en-US" altLang="zh-CN" sz="2400" dirty="0"/>
              <a:t>100</a:t>
            </a:r>
            <a:r>
              <a:rPr kumimoji="1" lang="zh-CN" altLang="en-US" sz="2400" dirty="0"/>
              <a:t>种脑癌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762530" cy="560705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中枢神经系统肿瘤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一方面能够弥补目前中枢神经系统肿瘤难以诊断的问题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一方面也是为尚不完善的中枢神经系统肿瘤分类做出了极大的贡献</a:t>
            </a:r>
          </a:p>
          <a:p>
            <a:pPr lvl="1"/>
            <a:r>
              <a:rPr kumimoji="1" lang="en-US" altLang="zh-CN" dirty="0"/>
              <a:t>100</a:t>
            </a:r>
            <a:r>
              <a:rPr kumimoji="1" lang="zh-CN" altLang="en-US" dirty="0"/>
              <a:t>来种，临床表现和生物学特性有高度特异性，很难确诊。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6" y="3501725"/>
            <a:ext cx="5881266" cy="33436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98" y="3271464"/>
            <a:ext cx="5738458" cy="35865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13675" y="1517138"/>
            <a:ext cx="1786982" cy="17543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a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，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91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个甲基化特征，以及它们所属的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5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个类别；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b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，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2801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</a:rPr>
              <a:t>个样本的甲基化特征降维数据图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0327" y="913617"/>
            <a:ext cx="862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rgbClr val="7030A0"/>
                </a:solidFill>
                <a:latin typeface="Helvetica Neue" charset="0"/>
              </a:rPr>
              <a:t>目前该</a:t>
            </a:r>
            <a:r>
              <a:rPr lang="en-US" altLang="zh-CN" dirty="0">
                <a:solidFill>
                  <a:srgbClr val="7030A0"/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rgbClr val="7030A0"/>
                </a:solidFill>
                <a:latin typeface="Helvetica Neue" charset="0"/>
              </a:rPr>
              <a:t>平台已经免费向研究机构开放：</a:t>
            </a:r>
            <a:r>
              <a:rPr lang="en-US" altLang="zh-CN">
                <a:solidFill>
                  <a:srgbClr val="7030A0"/>
                </a:solidFill>
              </a:rPr>
              <a:t> https</a:t>
            </a:r>
            <a:r>
              <a:rPr lang="en-US" altLang="zh-CN" dirty="0">
                <a:solidFill>
                  <a:srgbClr val="7030A0"/>
                </a:solidFill>
              </a:rPr>
              <a:t>://</a:t>
            </a:r>
            <a:r>
              <a:rPr lang="en-US" altLang="zh-CN" dirty="0" err="1">
                <a:solidFill>
                  <a:srgbClr val="7030A0"/>
                </a:solidFill>
              </a:rPr>
              <a:t>www.molecularneuropathology.org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百余家实验室近</a:t>
            </a:r>
            <a:r>
              <a:rPr kumimoji="1" lang="en-US" altLang="zh-CN" sz="2400" dirty="0"/>
              <a:t>150</a:t>
            </a:r>
            <a:r>
              <a:rPr kumimoji="1" lang="zh-CN" altLang="en-US" sz="2400" dirty="0"/>
              <a:t>位科学家联合开发超级</a:t>
            </a:r>
            <a:r>
              <a:rPr kumimoji="1" lang="en-US" altLang="zh-CN" sz="2400" dirty="0"/>
              <a:t>AI</a:t>
            </a:r>
            <a:r>
              <a:rPr kumimoji="1" lang="zh-CN" altLang="en-US" sz="2400" dirty="0"/>
              <a:t>系统，精准诊断近</a:t>
            </a:r>
            <a:r>
              <a:rPr kumimoji="1" lang="en-US" altLang="zh-CN" sz="2400" dirty="0"/>
              <a:t>100</a:t>
            </a:r>
            <a:r>
              <a:rPr kumimoji="1" lang="zh-CN" altLang="en-US" sz="2400" dirty="0"/>
              <a:t>种脑癌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3" y="828551"/>
            <a:ext cx="11266098" cy="60294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15155" y="828551"/>
            <a:ext cx="6237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在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60.4%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的样本上，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系统和病理学家诊断是一致的。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15.5%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的样本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系统和病理学家的也是一致的，只不过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Helvetica Neue" charset="0"/>
              </a:rPr>
              <a:t>系统认为，它们应该属于一个更小的亚型。</a:t>
            </a:r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0002" y="2148783"/>
            <a:ext cx="48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有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12.6%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的病例，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系统和病理学家诊断的结果不一致。其中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92.8%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的样本是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系统对了。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330571" y="4549676"/>
            <a:ext cx="18614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11.5%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的样本，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系统表示无能为力，不知道该如何分类，三分之一是罕见肿瘤，可能是样本量不够，导致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AI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</a:rPr>
              <a:t>系统无法识别。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MIT</a:t>
            </a:r>
            <a:r>
              <a:rPr lang="zh-CN" altLang="en-US" sz="3600" dirty="0"/>
              <a:t>科学家打造</a:t>
            </a:r>
            <a:r>
              <a:rPr lang="en-US" altLang="zh-CN" sz="3600" dirty="0"/>
              <a:t>"</a:t>
            </a:r>
            <a:r>
              <a:rPr lang="zh-CN" altLang="en-US" sz="3600" dirty="0"/>
              <a:t>人体芯片</a:t>
            </a:r>
            <a:r>
              <a:rPr lang="en-US" altLang="zh-CN" sz="3600" dirty="0"/>
              <a:t>":</a:t>
            </a:r>
            <a:r>
              <a:rPr lang="zh-CN" altLang="en-US" sz="3600" dirty="0"/>
              <a:t>模拟十种器官对药物反应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5075746" cy="59626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最新版本的“人体芯片”装置能够将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种不同器官的细胞整合到一起，其中包含了肝脏、肺、肠道、子宫内膜、大脑、心脏、胰腺、肾脏、皮肤和骨骼肌。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科学家们也能够精准操控分子交换的流速以及药物的分布。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/>
              <a:t>微流体设备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：包容了各种人体细胞，然后让液体在其间活动来模仿血流。这个微流体设备是由塑料制成的，能够模仿人体内的循环系统。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24" y="895350"/>
            <a:ext cx="6493975" cy="596265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</TotalTime>
  <Words>1376</Words>
  <Application>Microsoft Office PowerPoint</Application>
  <PresentationFormat>宽屏</PresentationFormat>
  <Paragraphs>76</Paragraphs>
  <Slides>13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Helvetica Neue</vt:lpstr>
      <vt:lpstr>微软雅黑</vt:lpstr>
      <vt:lpstr>Arial</vt:lpstr>
      <vt:lpstr>Bookman Old Style</vt:lpstr>
      <vt:lpstr>Calibri</vt:lpstr>
      <vt:lpstr>Century Gothic</vt:lpstr>
      <vt:lpstr>Courier New</vt:lpstr>
      <vt:lpstr>Euclid</vt:lpstr>
      <vt:lpstr>Office 主题</vt:lpstr>
      <vt:lpstr>PowerPoint 演示文稿</vt:lpstr>
      <vt:lpstr>PowerPoint 演示文稿</vt:lpstr>
      <vt:lpstr>PowerPoint 演示文稿</vt:lpstr>
      <vt:lpstr>2017图灵奖出炉：Google母公司董事长和杰出科学家共获殊荣</vt:lpstr>
      <vt:lpstr>0.38秒！MIT 机器人还原3阶魔方的时间再破记录</vt:lpstr>
      <vt:lpstr>腾讯成立机器人实验室Robotics X，与Nature宣布长期合作</vt:lpstr>
      <vt:lpstr>百余家实验室近150位科学家联合开发超级AI系统，精准诊断近100种脑癌</vt:lpstr>
      <vt:lpstr>百余家实验室近150位科学家联合开发超级AI系统，精准诊断近100种脑癌</vt:lpstr>
      <vt:lpstr>MIT科学家打造"人体芯片":模拟十种器官对药物反应</vt:lpstr>
      <vt:lpstr>谷歌最新语义图像分割模型DeepLab-v3+现已开源</vt:lpstr>
      <vt:lpstr>Alphabet CEO赞助：无人驾驶飞行出租车上天</vt:lpstr>
      <vt:lpstr>Alphabet等合建一家手术机器人公司：想挑战达芬奇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</dc:creator>
  <cp:lastModifiedBy>谢 文龙</cp:lastModifiedBy>
  <cp:revision>1588</cp:revision>
  <dcterms:created xsi:type="dcterms:W3CDTF">2016-04-16T23:42:00Z</dcterms:created>
  <dcterms:modified xsi:type="dcterms:W3CDTF">2022-03-01T10:44:11Z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